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9" r:id="rId4"/>
    <p:sldId id="257" r:id="rId5"/>
    <p:sldId id="258" r:id="rId6"/>
    <p:sldId id="260" r:id="rId7"/>
    <p:sldId id="263" r:id="rId8"/>
    <p:sldId id="268" r:id="rId9"/>
    <p:sldId id="269" r:id="rId10"/>
    <p:sldId id="264" r:id="rId11"/>
    <p:sldId id="262" r:id="rId12"/>
    <p:sldId id="267" r:id="rId13"/>
    <p:sldId id="265" r:id="rId14"/>
    <p:sldId id="261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2789E3"/>
    <a:srgbClr val="FF99CC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kumimoji="1"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kumimoji="1"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Masami Kittaka</a:t>
            </a:r>
          </a:p>
          <a:p>
            <a:r>
              <a:rPr lang="en-US" altLang="ja-JP" dirty="0" smtClean="0"/>
              <a:t>May 1, 2013</a:t>
            </a:r>
            <a:endParaRPr kumimoji="1" lang="en-US" altLang="ja-JP" dirty="0" smtClean="0"/>
          </a:p>
          <a:p>
            <a:r>
              <a:rPr lang="en-US" altLang="ja-JP" dirty="0" smtClean="0"/>
              <a:t>STRIPE at </a:t>
            </a:r>
            <a:r>
              <a:rPr kumimoji="1" lang="en-US" altLang="ja-JP" dirty="0" smtClean="0"/>
              <a:t>Jakarta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PRTR in Japan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97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NGOs to promote PRTR data use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 Toxic Watch (T Watch)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  </a:t>
            </a:r>
            <a:r>
              <a:rPr lang="en-US" altLang="ja-JP" dirty="0" smtClean="0"/>
              <a:t>Providing Database 	on Internet 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  http</a:t>
            </a:r>
            <a:r>
              <a:rPr lang="en-US" altLang="ja-JP" dirty="0"/>
              <a:t>://toxwatch.net/en</a:t>
            </a:r>
            <a:r>
              <a:rPr lang="en-US" altLang="ja-JP" dirty="0" smtClean="0"/>
              <a:t>/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   Hosting study meetings all over Japan</a:t>
            </a:r>
          </a:p>
          <a:p>
            <a:pPr marL="170752" lvl="1" indent="0">
              <a:buNone/>
            </a:pPr>
            <a:endParaRPr lang="en-US" altLang="ja-JP" dirty="0"/>
          </a:p>
          <a:p>
            <a:pPr marL="170752" lvl="1" indent="0">
              <a:buNone/>
            </a:pPr>
            <a:endParaRPr lang="en-US" altLang="ja-JP" dirty="0" smtClean="0"/>
          </a:p>
          <a:p>
            <a:r>
              <a:rPr kumimoji="1" lang="en-US" altLang="ja-JP" dirty="0"/>
              <a:t> </a:t>
            </a:r>
            <a:r>
              <a:rPr lang="en-US" altLang="ja-JP" dirty="0"/>
              <a:t>Organization for Research </a:t>
            </a:r>
            <a:r>
              <a:rPr lang="en-US" altLang="ja-JP" dirty="0" smtClean="0"/>
              <a:t>and Communication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on </a:t>
            </a:r>
            <a:r>
              <a:rPr lang="en-US" altLang="ja-JP" dirty="0"/>
              <a:t>Environmental Risk of Chemicals (Eco-</a:t>
            </a:r>
            <a:r>
              <a:rPr lang="en-US" altLang="ja-JP" dirty="0" err="1"/>
              <a:t>Chemi</a:t>
            </a:r>
            <a:r>
              <a:rPr lang="en-US" altLang="ja-JP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Operated by </a:t>
            </a:r>
            <a:r>
              <a:rPr lang="en-US" altLang="ja-JP" dirty="0"/>
              <a:t>a</a:t>
            </a:r>
            <a:r>
              <a:rPr kumimoji="1" lang="en-US" altLang="ja-JP" dirty="0" smtClean="0"/>
              <a:t>cademic researchers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 Prioritization with risks 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/>
              <a:t> </a:t>
            </a:r>
            <a:r>
              <a:rPr lang="en-US" altLang="ja-JP" dirty="0"/>
              <a:t> http://</a:t>
            </a:r>
            <a:r>
              <a:rPr lang="en-US" altLang="ja-JP" dirty="0" smtClean="0"/>
              <a:t>www.ecochemi.jp/PRTR.html 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24" y="1334950"/>
            <a:ext cx="3006558" cy="19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33" y="3717033"/>
            <a:ext cx="2512324" cy="284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llustration: 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7396"/>
            <a:ext cx="10953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2008 PRTR law revision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Active </a:t>
            </a:r>
            <a:r>
              <a:rPr lang="en-US" altLang="ja-JP" dirty="0"/>
              <a:t>dissemination of data by the national </a:t>
            </a:r>
            <a:r>
              <a:rPr lang="en-US" altLang="ja-JP" dirty="0" smtClean="0"/>
              <a:t>government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Previous:  Disclosure of individual data based on request for 1,090 yen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Current :   Disclosure on website for free of charge </a:t>
            </a:r>
          </a:p>
          <a:p>
            <a:pPr marL="170752" lvl="1" indent="0">
              <a:buNone/>
            </a:pPr>
            <a:endParaRPr lang="en-US" altLang="ja-JP" dirty="0" smtClean="0"/>
          </a:p>
          <a:p>
            <a:r>
              <a:rPr kumimoji="1" lang="en-US" altLang="ja-JP" dirty="0"/>
              <a:t> </a:t>
            </a:r>
            <a:r>
              <a:rPr lang="en-US" altLang="ja-JP" dirty="0"/>
              <a:t>Review of the listed industries and designated </a:t>
            </a:r>
            <a:r>
              <a:rPr lang="en-US" altLang="ja-JP" dirty="0" smtClean="0"/>
              <a:t>substances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 Expanding the </a:t>
            </a:r>
            <a:r>
              <a:rPr lang="en-US" altLang="ja-JP" dirty="0"/>
              <a:t>scope from 354 to 462 </a:t>
            </a:r>
            <a:r>
              <a:rPr lang="en-US" altLang="ja-JP" dirty="0" smtClean="0"/>
              <a:t>substances. </a:t>
            </a:r>
          </a:p>
          <a:p>
            <a:pPr marL="170752" lvl="1" indent="0">
              <a:buNone/>
            </a:pPr>
            <a:endParaRPr lang="en-US" altLang="ja-JP" dirty="0" smtClean="0"/>
          </a:p>
          <a:p>
            <a:r>
              <a:rPr kumimoji="1" lang="en-US" altLang="ja-JP" dirty="0"/>
              <a:t> </a:t>
            </a:r>
            <a:r>
              <a:rPr lang="en-US" altLang="ja-JP" dirty="0"/>
              <a:t>Further calculations for Estimated Releases Outside </a:t>
            </a:r>
            <a:r>
              <a:rPr lang="en-US" altLang="ja-JP" dirty="0" smtClean="0"/>
              <a:t>Notification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 </a:t>
            </a:r>
            <a:r>
              <a:rPr lang="en-US" altLang="ja-JP" dirty="0" smtClean="0"/>
              <a:t>Increase the number of substances  covered by estimation for the substances </a:t>
            </a:r>
            <a:r>
              <a:rPr lang="en-US" altLang="ja-JP" dirty="0"/>
              <a:t>released from </a:t>
            </a:r>
            <a:r>
              <a:rPr lang="en-US" altLang="ja-JP" dirty="0" smtClean="0"/>
              <a:t>sewage treatment and waste incinerators</a:t>
            </a:r>
          </a:p>
        </p:txBody>
      </p:sp>
    </p:spTree>
    <p:extLst>
      <p:ext uri="{BB962C8B-B14F-4D97-AF65-F5344CB8AC3E}">
        <p14:creationId xmlns:p14="http://schemas.microsoft.com/office/powerpoint/2010/main" val="15898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Great East Japan Earthquake and PRTR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762176" cy="4937760"/>
          </a:xfrm>
        </p:spPr>
        <p:txBody>
          <a:bodyPr/>
          <a:lstStyle/>
          <a:p>
            <a:r>
              <a:rPr kumimoji="1" lang="en-US" altLang="ja-JP" dirty="0" smtClean="0"/>
              <a:t> March 11, 2011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364 business operators seemed to be damaged</a:t>
            </a:r>
            <a:r>
              <a:rPr lang="en-US" altLang="ja-JP" sz="1400" dirty="0" smtClean="0"/>
              <a:t>. (By T Watch’s investigation)</a:t>
            </a:r>
          </a:p>
          <a:p>
            <a:r>
              <a:rPr kumimoji="1" lang="en-US" altLang="ja-JP" dirty="0"/>
              <a:t> </a:t>
            </a:r>
            <a:r>
              <a:rPr lang="en-US" altLang="ja-JP" dirty="0"/>
              <a:t> </a:t>
            </a:r>
            <a:r>
              <a:rPr lang="en-US" altLang="ja-JP" dirty="0" err="1"/>
              <a:t>MoE</a:t>
            </a:r>
            <a:r>
              <a:rPr lang="en-US" altLang="ja-JP" dirty="0"/>
              <a:t> investigation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Lost PCB </a:t>
            </a:r>
            <a:r>
              <a:rPr lang="en-US" altLang="ja-JP" dirty="0" smtClean="0"/>
              <a:t>transformer: 1 unit,   Lost </a:t>
            </a:r>
            <a:r>
              <a:rPr lang="en-US" altLang="ja-JP" dirty="0"/>
              <a:t>PCB </a:t>
            </a:r>
            <a:r>
              <a:rPr lang="en-US" altLang="ja-JP" dirty="0" smtClean="0"/>
              <a:t>condenser:  45 </a:t>
            </a:r>
            <a:r>
              <a:rPr lang="en-US" altLang="ja-JP" dirty="0"/>
              <a:t>units</a:t>
            </a:r>
          </a:p>
          <a:p>
            <a:pPr marL="170752" lvl="1" indent="0">
              <a:buNone/>
            </a:pPr>
            <a:r>
              <a:rPr lang="en-US" altLang="ja-JP" dirty="0"/>
              <a:t>  -&gt; Not detected in soil by T Watch’s investigation</a:t>
            </a:r>
            <a:endParaRPr lang="ja-JP" altLang="en-US" dirty="0"/>
          </a:p>
          <a:p>
            <a:r>
              <a:rPr lang="en-US" altLang="ja-JP" dirty="0" smtClean="0"/>
              <a:t>PRTR data in “Designated Disaster Area” </a:t>
            </a:r>
            <a:r>
              <a:rPr lang="en-US" altLang="ja-JP" sz="1400" dirty="0"/>
              <a:t>(By </a:t>
            </a:r>
            <a:r>
              <a:rPr lang="en-US" altLang="ja-JP" sz="1400" dirty="0" err="1" smtClean="0"/>
              <a:t>MoE</a:t>
            </a:r>
            <a:r>
              <a:rPr lang="en-US" altLang="ja-JP" sz="1400" dirty="0" smtClean="0"/>
              <a:t> report)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 4,572 business operations reported. (4% reduction)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 40,761</a:t>
            </a:r>
            <a:r>
              <a:rPr lang="ja-JP" altLang="en-US" dirty="0" smtClean="0"/>
              <a:t> </a:t>
            </a:r>
            <a:r>
              <a:rPr lang="en-US" altLang="ja-JP" dirty="0" smtClean="0"/>
              <a:t>tons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Released</a:t>
            </a:r>
            <a:r>
              <a:rPr lang="ja-JP" altLang="en-US" dirty="0" smtClean="0"/>
              <a:t> </a:t>
            </a:r>
            <a:r>
              <a:rPr lang="en-US" altLang="ja-JP" dirty="0"/>
              <a:t>20,214 </a:t>
            </a:r>
            <a:r>
              <a:rPr lang="en-US" altLang="ja-JP" dirty="0" smtClean="0"/>
              <a:t>tons + Transferred 20,547 tons, 6 % reduction)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The amount and kinds of chemical substance</a:t>
            </a:r>
          </a:p>
          <a:p>
            <a:pPr marL="0" indent="0">
              <a:buNone/>
            </a:pPr>
            <a:r>
              <a:rPr lang="en-US" altLang="ja-JP" dirty="0" smtClean="0"/>
              <a:t>    released were undetectable.</a:t>
            </a:r>
          </a:p>
        </p:txBody>
      </p:sp>
      <p:pic>
        <p:nvPicPr>
          <p:cNvPr id="5122" name="Picture 2" descr="http://toxwatch.net/HP/shinsai/images/P8120116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91118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Issues for improvement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595360" cy="4937760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Report </a:t>
            </a:r>
            <a:r>
              <a:rPr lang="en-US" altLang="ja-JP" dirty="0"/>
              <a:t>the handling amounts and/or the maximum storage amounts of waste or used </a:t>
            </a:r>
            <a:r>
              <a:rPr lang="en-US" altLang="ja-JP" dirty="0" smtClean="0"/>
              <a:t>chemicals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Some local government can obtain the information based on their own ordinance.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 National government is reluctant because of the purpose of the law. </a:t>
            </a:r>
          </a:p>
          <a:p>
            <a:r>
              <a:rPr kumimoji="1" lang="en-US" altLang="ja-JP" dirty="0" smtClean="0"/>
              <a:t> No use of data by citizens</a:t>
            </a:r>
            <a:endParaRPr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Better information disclosure by the government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Efforts </a:t>
            </a:r>
          </a:p>
          <a:p>
            <a:pPr lvl="2">
              <a:buFont typeface="Wingdings" pitchFamily="2" charset="2"/>
              <a:buChar char="u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Combination of night view factory tours  and risk communication</a:t>
            </a:r>
          </a:p>
          <a:p>
            <a:pPr lvl="2">
              <a:buFont typeface="Wingdings" pitchFamily="2" charset="2"/>
              <a:buChar char="u"/>
            </a:pPr>
            <a:r>
              <a:rPr lang="en-US" altLang="ja-JP" dirty="0"/>
              <a:t> </a:t>
            </a:r>
            <a:r>
              <a:rPr lang="en-US" altLang="ja-JP" dirty="0" smtClean="0"/>
              <a:t>Environmental dialogue</a:t>
            </a:r>
            <a:endParaRPr kumimoji="1" lang="en-US" altLang="ja-JP" dirty="0" smtClean="0"/>
          </a:p>
          <a:p>
            <a:r>
              <a:rPr lang="en-US" altLang="ja-JP" dirty="0" smtClean="0"/>
              <a:t>Accuracy of estimation</a:t>
            </a:r>
          </a:p>
          <a:p>
            <a:r>
              <a:rPr lang="en-US" altLang="ja-JP" dirty="0" smtClean="0"/>
              <a:t>Strengthening the role of local government </a:t>
            </a:r>
          </a:p>
          <a:p>
            <a:r>
              <a:rPr lang="en-US" altLang="ja-JP" dirty="0" smtClean="0"/>
              <a:t>Failure of reporting duty </a:t>
            </a:r>
          </a:p>
          <a:p>
            <a:r>
              <a:rPr lang="en-US" altLang="ja-JP" dirty="0" smtClean="0"/>
              <a:t>The </a:t>
            </a:r>
            <a:r>
              <a:rPr lang="en-US" altLang="ja-JP" dirty="0"/>
              <a:t>government does not use the data for making </a:t>
            </a:r>
            <a:r>
              <a:rPr lang="en-US" altLang="ja-JP" dirty="0" smtClean="0"/>
              <a:t>policy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8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PRTR Substances = Substances on Label?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49059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 MOE started including the list of substances from 2010 date book for citizens (issued in March 2013). 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Pesticides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Insecticides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Detergents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 Cosmetics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Insect repellent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4077072"/>
            <a:ext cx="7848872" cy="1754326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EXAMPLE: </a:t>
            </a:r>
          </a:p>
          <a:p>
            <a:endParaRPr lang="en-US" altLang="ja-JP" b="1" dirty="0"/>
          </a:p>
          <a:p>
            <a:r>
              <a:rPr lang="en-US" altLang="ja-JP" dirty="0"/>
              <a:t>  PRTR substances name: </a:t>
            </a:r>
            <a:r>
              <a:rPr lang="en-US" altLang="ja-JP" dirty="0" smtClean="0"/>
              <a:t>	 </a:t>
            </a:r>
            <a:r>
              <a:rPr lang="en-US" altLang="ja-JP" dirty="0"/>
              <a:t>1,1'-Dimethyl-4,4'-bipyridinium Dichloride </a:t>
            </a:r>
            <a:r>
              <a:rPr lang="en-US" altLang="ja-JP" dirty="0" smtClean="0"/>
              <a:t>1910-42-5</a:t>
            </a:r>
          </a:p>
          <a:p>
            <a:r>
              <a:rPr lang="en-US" altLang="ja-JP" dirty="0" smtClean="0"/>
              <a:t> </a:t>
            </a:r>
            <a:endParaRPr lang="en-US" altLang="ja-JP" dirty="0"/>
          </a:p>
          <a:p>
            <a:r>
              <a:rPr lang="en-US" altLang="ja-JP" dirty="0"/>
              <a:t>  Substance on a </a:t>
            </a:r>
            <a:r>
              <a:rPr lang="en-US" altLang="ja-JP" dirty="0" smtClean="0"/>
              <a:t>product label:   </a:t>
            </a:r>
            <a:r>
              <a:rPr lang="en-US" altLang="ja-JP" dirty="0" err="1" smtClean="0"/>
              <a:t>Paraquat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15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95736" y="2060848"/>
            <a:ext cx="46805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/>
              <a:t>Thank you!</a:t>
            </a:r>
          </a:p>
          <a:p>
            <a:pPr algn="ctr"/>
            <a:endParaRPr kumimoji="1" lang="en-US" altLang="ja-JP" sz="4400" dirty="0" smtClean="0"/>
          </a:p>
          <a:p>
            <a:pPr algn="ctr"/>
            <a:r>
              <a:rPr lang="en-US" altLang="ja-JP" dirty="0" smtClean="0"/>
              <a:t>Masami Kittaka</a:t>
            </a:r>
          </a:p>
          <a:p>
            <a:pPr algn="ctr"/>
            <a:r>
              <a:rPr kumimoji="1" lang="en-US" altLang="ja-JP" dirty="0" smtClean="0"/>
              <a:t>Masami.Kittaka@gmail.com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22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History (PRTR in Japan)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dirty="0" smtClean="0"/>
              <a:t> 1996 </a:t>
            </a:r>
            <a:r>
              <a:rPr lang="en-US" altLang="ja-JP" dirty="0" smtClean="0"/>
              <a:t>	OECD recommendation on PRTR implementation</a:t>
            </a:r>
          </a:p>
          <a:p>
            <a:pPr marL="0" indent="0">
              <a:buNone/>
            </a:pPr>
            <a:r>
              <a:rPr lang="en-US" altLang="ja-JP" sz="4000" dirty="0"/>
              <a:t> </a:t>
            </a:r>
            <a:r>
              <a:rPr lang="en-US" altLang="ja-JP" sz="4000" dirty="0" smtClean="0"/>
              <a:t>1998</a:t>
            </a:r>
            <a:r>
              <a:rPr lang="en-US" altLang="ja-JP" dirty="0" smtClean="0"/>
              <a:t> 	PRTR Pilot project (2000 facilities in 30 cities (5%)) </a:t>
            </a:r>
          </a:p>
          <a:p>
            <a:pPr marL="0" indent="0">
              <a:buNone/>
            </a:pPr>
            <a:r>
              <a:rPr lang="en-US" altLang="ja-JP" sz="4000" dirty="0" smtClean="0"/>
              <a:t> 2001 </a:t>
            </a:r>
            <a:r>
              <a:rPr lang="en-US" altLang="ja-JP" dirty="0" smtClean="0"/>
              <a:t>	“PRTR Law” enforced 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with </a:t>
            </a:r>
            <a:r>
              <a:rPr lang="en-US" altLang="ja-JP" dirty="0"/>
              <a:t>an additional </a:t>
            </a:r>
            <a:r>
              <a:rPr lang="en-US" altLang="ja-JP" dirty="0" smtClean="0"/>
              <a:t>resolution of review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 after seven years</a:t>
            </a:r>
          </a:p>
          <a:p>
            <a:pPr marL="0" indent="0">
              <a:buNone/>
            </a:pPr>
            <a:r>
              <a:rPr lang="en-US" altLang="ja-JP" sz="4000" dirty="0"/>
              <a:t> </a:t>
            </a:r>
            <a:r>
              <a:rPr lang="en-US" altLang="ja-JP" sz="4000" dirty="0" smtClean="0"/>
              <a:t>2003	</a:t>
            </a:r>
            <a:r>
              <a:rPr lang="en-US" altLang="ja-JP" dirty="0" smtClean="0"/>
              <a:t>First disclosure of PRTR data</a:t>
            </a:r>
            <a:r>
              <a:rPr lang="en-US" altLang="ja-JP" sz="4000" dirty="0" smtClean="0"/>
              <a:t>	 </a:t>
            </a:r>
          </a:p>
          <a:p>
            <a:pPr marL="0" indent="0">
              <a:buNone/>
            </a:pPr>
            <a:r>
              <a:rPr lang="en-US" altLang="ja-JP" sz="4000" dirty="0" smtClean="0"/>
              <a:t> 2008      </a:t>
            </a:r>
            <a:r>
              <a:rPr lang="en-US" altLang="ja-JP" dirty="0" smtClean="0"/>
              <a:t>Revision of the Law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6225" y="44624"/>
            <a:ext cx="8591550" cy="1066801"/>
          </a:xfrm>
        </p:spPr>
        <p:txBody>
          <a:bodyPr/>
          <a:lstStyle/>
          <a:p>
            <a:r>
              <a:rPr kumimoji="1" lang="en-US" altLang="ja-JP" dirty="0" smtClean="0"/>
              <a:t>Scope of Reporting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971600" y="1484784"/>
            <a:ext cx="7272808" cy="2815863"/>
            <a:chOff x="395536" y="3358733"/>
            <a:chExt cx="7272808" cy="2815863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115616" y="3358733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435 substances (Before 2008)</a:t>
              </a:r>
              <a:endParaRPr kumimoji="1" lang="ja-JP" altLang="en-US" dirty="0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395536" y="4005064"/>
              <a:ext cx="3240360" cy="1747356"/>
              <a:chOff x="179512" y="4005064"/>
              <a:chExt cx="3240360" cy="1747356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214469" y="4005064"/>
                <a:ext cx="3205403" cy="1169551"/>
              </a:xfrm>
              <a:prstGeom prst="rect">
                <a:avLst/>
              </a:prstGeom>
              <a:solidFill>
                <a:srgbClr val="2789E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/>
                  <a:t>Class I Designated Chemical </a:t>
                </a:r>
                <a:r>
                  <a:rPr lang="en-US" altLang="ja-JP" sz="1400" dirty="0" smtClean="0"/>
                  <a:t>Substance </a:t>
                </a:r>
              </a:p>
              <a:p>
                <a:pPr algn="ctr"/>
                <a:r>
                  <a:rPr lang="en-US" altLang="ja-JP" sz="1400" dirty="0" smtClean="0"/>
                  <a:t>(354 substances)</a:t>
                </a:r>
              </a:p>
              <a:p>
                <a:pPr algn="ctr"/>
                <a:endParaRPr lang="en-US" altLang="ja-JP" sz="1400" dirty="0" smtClean="0"/>
              </a:p>
              <a:p>
                <a:pPr algn="ctr"/>
                <a:endParaRPr kumimoji="1" lang="en-US" altLang="ja-JP" sz="1400" dirty="0"/>
              </a:p>
              <a:p>
                <a:pPr algn="ctr"/>
                <a:endParaRPr lang="en-US" altLang="ja-JP" sz="1400" dirty="0" smtClean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323528" y="4528284"/>
                <a:ext cx="3024336" cy="430887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/>
                  <a:t>Specified Class </a:t>
                </a:r>
                <a:r>
                  <a:rPr lang="en-US" altLang="ja-JP" sz="1100" dirty="0"/>
                  <a:t>I Designated Chemical </a:t>
                </a:r>
                <a:r>
                  <a:rPr lang="en-US" altLang="ja-JP" sz="1100" dirty="0" smtClean="0"/>
                  <a:t>Substance </a:t>
                </a:r>
              </a:p>
              <a:p>
                <a:pPr algn="ctr"/>
                <a:r>
                  <a:rPr lang="en-US" altLang="ja-JP" sz="1100" dirty="0" smtClean="0"/>
                  <a:t>(12 substances)</a:t>
                </a:r>
                <a:endParaRPr kumimoji="1" lang="en-US" altLang="ja-JP" sz="11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179512" y="5229200"/>
                <a:ext cx="3240360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/>
                  <a:t>Class </a:t>
                </a:r>
                <a:r>
                  <a:rPr lang="en-US" altLang="ja-JP" sz="1400" dirty="0" smtClean="0"/>
                  <a:t>II </a:t>
                </a:r>
                <a:r>
                  <a:rPr lang="en-US" altLang="ja-JP" sz="1400" dirty="0"/>
                  <a:t>Designated Chemical </a:t>
                </a:r>
                <a:r>
                  <a:rPr lang="en-US" altLang="ja-JP" sz="1400" dirty="0" smtClean="0"/>
                  <a:t>Substance </a:t>
                </a:r>
              </a:p>
              <a:p>
                <a:pPr algn="ctr"/>
                <a:r>
                  <a:rPr lang="en-US" altLang="ja-JP" sz="1400" dirty="0" smtClean="0"/>
                  <a:t>(81 substances)</a:t>
                </a:r>
                <a:endParaRPr kumimoji="1" lang="en-US" altLang="ja-JP" sz="1400" dirty="0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5076056" y="3358733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562 substances (Current)</a:t>
              </a:r>
              <a:endParaRPr kumimoji="1" lang="ja-JP" altLang="en-US" dirty="0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4427984" y="3985900"/>
              <a:ext cx="3240360" cy="1747356"/>
              <a:chOff x="179512" y="4005064"/>
              <a:chExt cx="3240360" cy="1747356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214469" y="4005064"/>
                <a:ext cx="3205403" cy="1169551"/>
              </a:xfrm>
              <a:prstGeom prst="rect">
                <a:avLst/>
              </a:prstGeom>
              <a:solidFill>
                <a:srgbClr val="2789E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/>
                  <a:t>Class I Designated Chemical </a:t>
                </a:r>
                <a:r>
                  <a:rPr lang="en-US" altLang="ja-JP" sz="1400" dirty="0" smtClean="0"/>
                  <a:t>Substance </a:t>
                </a:r>
              </a:p>
              <a:p>
                <a:pPr algn="ctr"/>
                <a:r>
                  <a:rPr lang="en-US" altLang="ja-JP" sz="1400" dirty="0" smtClean="0"/>
                  <a:t>(462 substances)</a:t>
                </a:r>
              </a:p>
              <a:p>
                <a:pPr algn="ctr"/>
                <a:endParaRPr lang="en-US" altLang="ja-JP" sz="1400" dirty="0" smtClean="0"/>
              </a:p>
              <a:p>
                <a:pPr algn="ctr"/>
                <a:endParaRPr kumimoji="1" lang="en-US" altLang="ja-JP" sz="1400" dirty="0"/>
              </a:p>
              <a:p>
                <a:pPr algn="ctr"/>
                <a:endParaRPr lang="en-US" altLang="ja-JP" sz="1400" dirty="0" smtClean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23528" y="4528284"/>
                <a:ext cx="3024336" cy="430887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/>
                  <a:t>Specified Class </a:t>
                </a:r>
                <a:r>
                  <a:rPr lang="en-US" altLang="ja-JP" sz="1100" dirty="0"/>
                  <a:t>I Designated Chemical </a:t>
                </a:r>
                <a:r>
                  <a:rPr lang="en-US" altLang="ja-JP" sz="1100" dirty="0" smtClean="0"/>
                  <a:t>Substance </a:t>
                </a:r>
              </a:p>
              <a:p>
                <a:pPr algn="ctr"/>
                <a:r>
                  <a:rPr lang="en-US" altLang="ja-JP" sz="1100" dirty="0" smtClean="0"/>
                  <a:t>(15 substances)</a:t>
                </a:r>
                <a:endParaRPr kumimoji="1" lang="en-US" altLang="ja-JP" sz="1100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79512" y="5229200"/>
                <a:ext cx="3240360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/>
                  <a:t>Class </a:t>
                </a:r>
                <a:r>
                  <a:rPr lang="en-US" altLang="ja-JP" sz="1400" dirty="0" smtClean="0"/>
                  <a:t>II </a:t>
                </a:r>
                <a:r>
                  <a:rPr lang="en-US" altLang="ja-JP" sz="1400" dirty="0"/>
                  <a:t>Designated Chemical </a:t>
                </a:r>
                <a:r>
                  <a:rPr lang="en-US" altLang="ja-JP" sz="1400" dirty="0" smtClean="0"/>
                  <a:t>Substance </a:t>
                </a:r>
              </a:p>
              <a:p>
                <a:pPr algn="ctr"/>
                <a:r>
                  <a:rPr lang="en-US" altLang="ja-JP" sz="1400" dirty="0" smtClean="0"/>
                  <a:t>(100 substances)</a:t>
                </a:r>
                <a:endParaRPr kumimoji="1" lang="en-US" altLang="ja-JP" sz="1400" dirty="0"/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4644008" y="5805264"/>
              <a:ext cx="288032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Excluded 85 substances</a:t>
              </a:r>
              <a:endParaRPr kumimoji="1" lang="ja-JP" altLang="en-US" dirty="0"/>
            </a:p>
          </p:txBody>
        </p:sp>
        <p:sp>
          <p:nvSpPr>
            <p:cNvPr id="16" name="右矢印 15"/>
            <p:cNvSpPr/>
            <p:nvPr/>
          </p:nvSpPr>
          <p:spPr>
            <a:xfrm>
              <a:off x="3779912" y="4589839"/>
              <a:ext cx="504056" cy="56561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07504" y="1196752"/>
            <a:ext cx="606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 Substances     --- Class I substances 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40677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 Business operators with reporting duty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3717" y="4300647"/>
            <a:ext cx="6899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Kinds of business </a:t>
            </a: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r>
              <a:rPr lang="en-US" altLang="ja-JP" dirty="0"/>
              <a:t>	</a:t>
            </a:r>
            <a:r>
              <a:rPr lang="en-US" altLang="ja-JP" dirty="0" smtClean="0"/>
              <a:t>Manufacturing, energy, cleaning, and etc.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Number of employees 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More than 21 regular employees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Handling amounts</a:t>
            </a:r>
          </a:p>
          <a:p>
            <a:r>
              <a:rPr lang="en-US" altLang="ja-JP" dirty="0" smtClean="0"/>
              <a:t>	More than 1 ton per year  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7" y="6021288"/>
            <a:ext cx="6116192" cy="81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2267744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2003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5816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2004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63888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2005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11960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2006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60032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2007</a:t>
            </a:r>
            <a:endParaRPr kumimoji="1" lang="ja-JP" altLang="en-US" sz="1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8104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2008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56176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2009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04248" y="6032321"/>
            <a:ext cx="6480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2010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08136" y="6186790"/>
            <a:ext cx="85960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Reporting Biz Operators</a:t>
            </a:r>
            <a:endParaRPr kumimoji="1" lang="ja-JP" altLang="en-US" sz="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03647" y="6546830"/>
            <a:ext cx="86409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Reported Substances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64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Overview on </a:t>
            </a:r>
            <a:r>
              <a:rPr kumimoji="1" lang="en-US" altLang="ja-JP" dirty="0" smtClean="0"/>
              <a:t>PRTR in Japan</a:t>
            </a:r>
            <a:endParaRPr kumimoji="1" lang="ja-JP" altLang="en-US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683568" y="1628800"/>
            <a:ext cx="8136903" cy="4805952"/>
            <a:chOff x="971600" y="1791400"/>
            <a:chExt cx="8136903" cy="4805952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115616" y="1854116"/>
              <a:ext cx="2376264" cy="504056"/>
              <a:chOff x="1115616" y="1854116"/>
              <a:chExt cx="2376264" cy="504056"/>
            </a:xfrm>
          </p:grpSpPr>
          <p:sp>
            <p:nvSpPr>
              <p:cNvPr id="5" name="角丸四角形 4"/>
              <p:cNvSpPr/>
              <p:nvPr/>
            </p:nvSpPr>
            <p:spPr>
              <a:xfrm>
                <a:off x="1187624" y="1854116"/>
                <a:ext cx="2232248" cy="504056"/>
              </a:xfrm>
              <a:prstGeom prst="roundRect">
                <a:avLst/>
              </a:prstGeom>
              <a:solidFill>
                <a:srgbClr val="2789E3"/>
              </a:solidFill>
              <a:ln>
                <a:solidFill>
                  <a:srgbClr val="2789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1115616" y="1916832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Targeted Business </a:t>
                </a:r>
                <a:r>
                  <a:rPr lang="en-US" altLang="ja-JP" sz="1400" dirty="0" smtClean="0"/>
                  <a:t>operators</a:t>
                </a:r>
                <a:endParaRPr kumimoji="1" lang="ja-JP" altLang="en-US" sz="1400" dirty="0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5292080" y="1791400"/>
              <a:ext cx="2232248" cy="504056"/>
              <a:chOff x="827584" y="1916832"/>
              <a:chExt cx="2232248" cy="504056"/>
            </a:xfrm>
            <a:solidFill>
              <a:srgbClr val="B889DB"/>
            </a:solidFill>
          </p:grpSpPr>
          <p:sp>
            <p:nvSpPr>
              <p:cNvPr id="9" name="角丸四角形 8"/>
              <p:cNvSpPr/>
              <p:nvPr/>
            </p:nvSpPr>
            <p:spPr>
              <a:xfrm>
                <a:off x="827584" y="1916832"/>
                <a:ext cx="2232248" cy="504056"/>
              </a:xfrm>
              <a:prstGeom prst="roundRect">
                <a:avLst/>
              </a:prstGeom>
              <a:grpFill/>
              <a:ln>
                <a:solidFill>
                  <a:srgbClr val="B889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899592" y="1988840"/>
                <a:ext cx="208823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Others</a:t>
                </a:r>
                <a:endParaRPr kumimoji="1" lang="ja-JP" altLang="en-US" dirty="0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1162835" y="3068960"/>
              <a:ext cx="2232248" cy="504056"/>
              <a:chOff x="827584" y="1880828"/>
              <a:chExt cx="2232248" cy="504056"/>
            </a:xfrm>
            <a:solidFill>
              <a:srgbClr val="B889DB"/>
            </a:solidFill>
          </p:grpSpPr>
          <p:sp>
            <p:nvSpPr>
              <p:cNvPr id="15" name="角丸四角形 14"/>
              <p:cNvSpPr/>
              <p:nvPr/>
            </p:nvSpPr>
            <p:spPr>
              <a:xfrm>
                <a:off x="827584" y="1880828"/>
                <a:ext cx="2232248" cy="504056"/>
              </a:xfrm>
              <a:prstGeom prst="roundRect">
                <a:avLst/>
              </a:prstGeom>
              <a:grpFill/>
              <a:ln>
                <a:solidFill>
                  <a:srgbClr val="B889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899592" y="1988840"/>
                <a:ext cx="208823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Local government</a:t>
                </a:r>
                <a:endParaRPr kumimoji="1" lang="ja-JP" altLang="en-US" dirty="0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1702895" y="2358172"/>
              <a:ext cx="1201705" cy="317649"/>
              <a:chOff x="5458527" y="3049215"/>
              <a:chExt cx="1201705" cy="317649"/>
            </a:xfrm>
          </p:grpSpPr>
          <p:sp>
            <p:nvSpPr>
              <p:cNvPr id="22" name="円/楕円 21"/>
              <p:cNvSpPr/>
              <p:nvPr/>
            </p:nvSpPr>
            <p:spPr>
              <a:xfrm>
                <a:off x="5458527" y="3054441"/>
                <a:ext cx="1152128" cy="312423"/>
              </a:xfrm>
              <a:prstGeom prst="ellipse">
                <a:avLst/>
              </a:prstGeom>
              <a:noFill/>
              <a:ln w="38100" cmpd="sng">
                <a:solidFill>
                  <a:srgbClr val="2789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580112" y="3049215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/>
                  <a:t>report</a:t>
                </a:r>
                <a:endParaRPr kumimoji="1" lang="ja-JP" altLang="en-US" sz="1400" dirty="0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5890575" y="2276872"/>
              <a:ext cx="1201705" cy="317649"/>
              <a:chOff x="5890575" y="2276872"/>
              <a:chExt cx="1201705" cy="317649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5890575" y="2282098"/>
                <a:ext cx="1152128" cy="312423"/>
              </a:xfrm>
              <a:prstGeom prst="ellipse">
                <a:avLst/>
              </a:prstGeom>
              <a:noFill/>
              <a:ln w="38100" cmpd="sng">
                <a:solidFill>
                  <a:srgbClr val="B889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6012160" y="2276872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/>
                  <a:t>estimate</a:t>
                </a:r>
                <a:endParaRPr kumimoji="1" lang="ja-JP" altLang="en-US" sz="1400" dirty="0"/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1187624" y="4221088"/>
              <a:ext cx="6336704" cy="504056"/>
              <a:chOff x="1187624" y="4077072"/>
              <a:chExt cx="6336704" cy="504056"/>
            </a:xfrm>
          </p:grpSpPr>
          <p:sp>
            <p:nvSpPr>
              <p:cNvPr id="31" name="角丸四角形 30"/>
              <p:cNvSpPr/>
              <p:nvPr/>
            </p:nvSpPr>
            <p:spPr>
              <a:xfrm>
                <a:off x="1187624" y="4077072"/>
                <a:ext cx="6336704" cy="504056"/>
              </a:xfrm>
              <a:prstGeom prst="roundRect">
                <a:avLst/>
              </a:prstGeom>
              <a:solidFill>
                <a:srgbClr val="B889DB"/>
              </a:solidFill>
              <a:ln>
                <a:solidFill>
                  <a:srgbClr val="B889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1259632" y="4149080"/>
                <a:ext cx="6192688" cy="369332"/>
              </a:xfrm>
              <a:prstGeom prst="rect">
                <a:avLst/>
              </a:prstGeom>
              <a:solidFill>
                <a:srgbClr val="B889D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National government</a:t>
                </a:r>
                <a:endParaRPr kumimoji="1" lang="ja-JP" altLang="en-US" dirty="0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1187624" y="6093296"/>
              <a:ext cx="6336704" cy="504056"/>
              <a:chOff x="1187624" y="5589240"/>
              <a:chExt cx="6336704" cy="504056"/>
            </a:xfrm>
          </p:grpSpPr>
          <p:sp>
            <p:nvSpPr>
              <p:cNvPr id="35" name="角丸四角形 34"/>
              <p:cNvSpPr/>
              <p:nvPr/>
            </p:nvSpPr>
            <p:spPr>
              <a:xfrm>
                <a:off x="1187624" y="5589240"/>
                <a:ext cx="6336704" cy="504056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1259632" y="5661248"/>
                <a:ext cx="6192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Citizens</a:t>
                </a:r>
                <a:endParaRPr kumimoji="1" lang="ja-JP" altLang="en-US" dirty="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1763688" y="3543399"/>
              <a:ext cx="1080120" cy="317649"/>
              <a:chOff x="1763688" y="3543399"/>
              <a:chExt cx="1080120" cy="317649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1763688" y="3548625"/>
                <a:ext cx="1080120" cy="312423"/>
              </a:xfrm>
              <a:prstGeom prst="ellipse">
                <a:avLst/>
              </a:prstGeom>
              <a:noFill/>
              <a:ln w="38100" cmpd="sng">
                <a:solidFill>
                  <a:srgbClr val="B889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1763688" y="3543399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via</a:t>
                </a:r>
                <a:endParaRPr kumimoji="1" lang="ja-JP" altLang="en-US" sz="1400" dirty="0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707904" y="4695527"/>
              <a:ext cx="1201705" cy="317649"/>
              <a:chOff x="5890575" y="2276872"/>
              <a:chExt cx="1201705" cy="317649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5890575" y="2282098"/>
                <a:ext cx="1152128" cy="312423"/>
              </a:xfrm>
              <a:prstGeom prst="ellipse">
                <a:avLst/>
              </a:prstGeom>
              <a:noFill/>
              <a:ln w="38100" cmpd="sng">
                <a:solidFill>
                  <a:srgbClr val="B889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012160" y="2276872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/>
                  <a:t>Compile</a:t>
                </a:r>
                <a:endParaRPr kumimoji="1" lang="ja-JP" altLang="en-US" sz="1400" dirty="0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6544508" y="2678415"/>
              <a:ext cx="25639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400" dirty="0" smtClean="0"/>
                <a:t>Non-targeted business</a:t>
              </a:r>
            </a:p>
            <a:p>
              <a:r>
                <a:rPr lang="ja-JP" altLang="en-US" sz="1400" dirty="0"/>
                <a:t>　</a:t>
              </a:r>
              <a:r>
                <a:rPr lang="ja-JP" altLang="en-US" sz="1400" dirty="0" smtClean="0"/>
                <a:t>　　　</a:t>
              </a:r>
              <a:r>
                <a:rPr lang="en-US" altLang="ja-JP" sz="1400" dirty="0" smtClean="0"/>
                <a:t>Non-targeted industry         </a:t>
              </a:r>
            </a:p>
            <a:p>
              <a:r>
                <a:rPr lang="en-US" altLang="ja-JP" sz="1400" dirty="0"/>
                <a:t> </a:t>
              </a:r>
              <a:r>
                <a:rPr lang="en-US" altLang="ja-JP" sz="1400" dirty="0" smtClean="0"/>
                <a:t>           Less than 21</a:t>
              </a:r>
              <a:r>
                <a:rPr lang="ja-JP" altLang="en-US" sz="1400" dirty="0" smtClean="0"/>
                <a:t> </a:t>
              </a:r>
              <a:r>
                <a:rPr lang="en-US" altLang="ja-JP" sz="1400" dirty="0" smtClean="0"/>
                <a:t>employees</a:t>
              </a:r>
            </a:p>
            <a:p>
              <a:r>
                <a:rPr lang="en-US" altLang="ja-JP" sz="1400" dirty="0" smtClean="0"/>
                <a:t>            Smaller handing amounts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400" dirty="0" smtClean="0"/>
                <a:t>Household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400" dirty="0" smtClean="0"/>
                <a:t>Automobiles, etc.</a:t>
              </a:r>
              <a:endParaRPr kumimoji="1" lang="ja-JP" altLang="en-US" sz="1400" dirty="0"/>
            </a:p>
          </p:txBody>
        </p:sp>
        <p:sp>
          <p:nvSpPr>
            <p:cNvPr id="46" name="下矢印 45"/>
            <p:cNvSpPr/>
            <p:nvPr/>
          </p:nvSpPr>
          <p:spPr>
            <a:xfrm>
              <a:off x="2139207" y="2708920"/>
              <a:ext cx="312820" cy="261610"/>
            </a:xfrm>
            <a:prstGeom prst="downArrow">
              <a:avLst/>
            </a:prstGeom>
            <a:solidFill>
              <a:srgbClr val="278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下矢印 47"/>
            <p:cNvSpPr/>
            <p:nvPr/>
          </p:nvSpPr>
          <p:spPr>
            <a:xfrm>
              <a:off x="2122549" y="3887470"/>
              <a:ext cx="312820" cy="261610"/>
            </a:xfrm>
            <a:prstGeom prst="downArrow">
              <a:avLst/>
            </a:prstGeom>
            <a:solidFill>
              <a:srgbClr val="B88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下矢印 48"/>
            <p:cNvSpPr/>
            <p:nvPr/>
          </p:nvSpPr>
          <p:spPr>
            <a:xfrm>
              <a:off x="6310229" y="2665948"/>
              <a:ext cx="312820" cy="1483131"/>
            </a:xfrm>
            <a:prstGeom prst="downArrow">
              <a:avLst/>
            </a:prstGeom>
            <a:solidFill>
              <a:srgbClr val="B88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下矢印 49"/>
            <p:cNvSpPr/>
            <p:nvPr/>
          </p:nvSpPr>
          <p:spPr>
            <a:xfrm>
              <a:off x="1511660" y="4811934"/>
              <a:ext cx="312820" cy="1137346"/>
            </a:xfrm>
            <a:prstGeom prst="downArrow">
              <a:avLst/>
            </a:prstGeom>
            <a:solidFill>
              <a:srgbClr val="B88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下矢印 50"/>
            <p:cNvSpPr/>
            <p:nvPr/>
          </p:nvSpPr>
          <p:spPr>
            <a:xfrm>
              <a:off x="2303748" y="4823574"/>
              <a:ext cx="312820" cy="261610"/>
            </a:xfrm>
            <a:prstGeom prst="downArrow">
              <a:avLst/>
            </a:prstGeom>
            <a:solidFill>
              <a:srgbClr val="B88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2218167" y="5130770"/>
              <a:ext cx="1611322" cy="314453"/>
              <a:chOff x="2218167" y="5130770"/>
              <a:chExt cx="1611322" cy="314453"/>
            </a:xfrm>
          </p:grpSpPr>
          <p:sp>
            <p:nvSpPr>
              <p:cNvPr id="53" name="角丸四角形 52"/>
              <p:cNvSpPr/>
              <p:nvPr/>
            </p:nvSpPr>
            <p:spPr>
              <a:xfrm>
                <a:off x="2218167" y="5130770"/>
                <a:ext cx="1611322" cy="314453"/>
              </a:xfrm>
              <a:prstGeom prst="roundRect">
                <a:avLst/>
              </a:prstGeom>
              <a:solidFill>
                <a:srgbClr val="B889DB"/>
              </a:solidFill>
              <a:ln>
                <a:solidFill>
                  <a:srgbClr val="B889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2295617" y="5147161"/>
                <a:ext cx="1450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/>
                  <a:t>Local </a:t>
                </a:r>
                <a:r>
                  <a:rPr lang="en-US" altLang="ja-JP" sz="1200" dirty="0" smtClean="0"/>
                  <a:t>government</a:t>
                </a:r>
                <a:endParaRPr lang="ja-JP" altLang="en-US" sz="1200" dirty="0"/>
              </a:p>
            </p:txBody>
          </p:sp>
        </p:grpSp>
        <p:sp>
          <p:nvSpPr>
            <p:cNvPr id="58" name="下矢印 57"/>
            <p:cNvSpPr/>
            <p:nvPr/>
          </p:nvSpPr>
          <p:spPr>
            <a:xfrm>
              <a:off x="2295617" y="5517232"/>
              <a:ext cx="312820" cy="432048"/>
            </a:xfrm>
            <a:prstGeom prst="downArrow">
              <a:avLst/>
            </a:prstGeom>
            <a:solidFill>
              <a:srgbClr val="B88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971600" y="5000431"/>
              <a:ext cx="135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Publication of compiled data</a:t>
              </a:r>
              <a:endParaRPr kumimoji="1" lang="ja-JP" altLang="en-US" sz="1200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608437" y="4669105"/>
              <a:ext cx="135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compiled data</a:t>
              </a:r>
            </a:p>
            <a:p>
              <a:r>
                <a:rPr lang="en-US" altLang="ja-JP" sz="1200" dirty="0" smtClean="0"/>
                <a:t>Individual data</a:t>
              </a:r>
              <a:endParaRPr kumimoji="1" lang="ja-JP" altLang="en-US" sz="12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639000" y="5445224"/>
              <a:ext cx="1356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Publication of regionally compiled data</a:t>
              </a:r>
              <a:endParaRPr kumimoji="1" lang="ja-JP" altLang="en-US" sz="1200" dirty="0"/>
            </a:p>
          </p:txBody>
        </p:sp>
        <p:sp>
          <p:nvSpPr>
            <p:cNvPr id="62" name="下矢印 61"/>
            <p:cNvSpPr/>
            <p:nvPr/>
          </p:nvSpPr>
          <p:spPr>
            <a:xfrm rot="10800000">
              <a:off x="5051268" y="4869160"/>
              <a:ext cx="312820" cy="113734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4644008" y="5127575"/>
              <a:ext cx="135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Request of</a:t>
              </a:r>
            </a:p>
            <a:p>
              <a:r>
                <a:rPr lang="en-US" altLang="ja-JP" sz="1200" dirty="0" smtClean="0"/>
                <a:t>Individual data</a:t>
              </a:r>
              <a:endParaRPr kumimoji="1" lang="ja-JP" altLang="en-US" sz="1200" dirty="0"/>
            </a:p>
          </p:txBody>
        </p:sp>
        <p:sp>
          <p:nvSpPr>
            <p:cNvPr id="64" name="下矢印 63"/>
            <p:cNvSpPr/>
            <p:nvPr/>
          </p:nvSpPr>
          <p:spPr>
            <a:xfrm>
              <a:off x="5940152" y="4899937"/>
              <a:ext cx="312820" cy="1121351"/>
            </a:xfrm>
            <a:prstGeom prst="downArrow">
              <a:avLst/>
            </a:prstGeom>
            <a:solidFill>
              <a:srgbClr val="B88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239400" y="4952201"/>
              <a:ext cx="2797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Disclosure</a:t>
              </a:r>
              <a:r>
                <a:rPr kumimoji="1" lang="en-US" altLang="ja-JP" sz="1200" dirty="0" smtClean="0"/>
                <a:t> of  </a:t>
              </a:r>
              <a:r>
                <a:rPr lang="en-US" altLang="ja-JP" sz="1200" dirty="0" smtClean="0"/>
                <a:t>Individual data on demand</a:t>
              </a:r>
              <a:endParaRPr kumimoji="1" lang="ja-JP" altLang="en-US" sz="12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252972" y="5419131"/>
              <a:ext cx="2783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Disclosure</a:t>
              </a:r>
              <a:r>
                <a:rPr kumimoji="1" lang="en-US" altLang="ja-JP" sz="1200" dirty="0" smtClean="0"/>
                <a:t> of  </a:t>
              </a:r>
              <a:r>
                <a:rPr lang="en-US" altLang="ja-JP" sz="1200" dirty="0" smtClean="0"/>
                <a:t>Individual data  by web</a:t>
              </a:r>
            </a:p>
            <a:p>
              <a:r>
                <a:rPr kumimoji="1" lang="en-US" altLang="ja-JP" sz="1200" dirty="0"/>
                <a:t>	</a:t>
              </a:r>
              <a:r>
                <a:rPr kumimoji="1" lang="en-US" altLang="ja-JP" sz="1200" dirty="0" smtClean="0"/>
                <a:t>                                  (2009~)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4CA2D588-0855-4DF9-8F02-6CB7C4357B92}" type="slidenum">
              <a:rPr kumimoji="0" lang="en-US" altLang="ja-JP" sz="2400" smtClean="0"/>
              <a:pPr eaLnBrk="1" hangingPunct="1"/>
              <a:t>5</a:t>
            </a:fld>
            <a:endParaRPr kumimoji="0" lang="en-US" altLang="ja-JP" sz="1400" smtClean="0"/>
          </a:p>
        </p:txBody>
      </p:sp>
      <p:sp>
        <p:nvSpPr>
          <p:cNvPr id="3075" name="Rectangle 42"/>
          <p:cNvSpPr>
            <a:spLocks noChangeArrowheads="1"/>
          </p:cNvSpPr>
          <p:nvPr/>
        </p:nvSpPr>
        <p:spPr bwMode="auto">
          <a:xfrm>
            <a:off x="1116013" y="1258888"/>
            <a:ext cx="2087562" cy="2376487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2339975" y="538163"/>
            <a:ext cx="1944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latin typeface="Arial" charset="0"/>
              </a:rPr>
              <a:t>Target Business Categories</a:t>
            </a:r>
          </a:p>
        </p:txBody>
      </p:sp>
      <p:sp>
        <p:nvSpPr>
          <p:cNvPr id="3077" name="AutoShape 19"/>
          <p:cNvSpPr>
            <a:spLocks noChangeArrowheads="1"/>
          </p:cNvSpPr>
          <p:nvPr/>
        </p:nvSpPr>
        <p:spPr bwMode="auto">
          <a:xfrm>
            <a:off x="5435600" y="1185863"/>
            <a:ext cx="2954338" cy="431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b="1">
                <a:latin typeface="Arial" charset="0"/>
              </a:rPr>
              <a:t>Agrichemical</a:t>
            </a:r>
          </a:p>
        </p:txBody>
      </p:sp>
      <p:sp>
        <p:nvSpPr>
          <p:cNvPr id="3078" name="Text Box 23"/>
          <p:cNvSpPr txBox="1">
            <a:spLocks noChangeArrowheads="1"/>
          </p:cNvSpPr>
          <p:nvPr/>
        </p:nvSpPr>
        <p:spPr bwMode="auto">
          <a:xfrm>
            <a:off x="5148263" y="538163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latin typeface="Arial" charset="0"/>
              </a:rPr>
              <a:t>Other Business Categories</a:t>
            </a:r>
          </a:p>
        </p:txBody>
      </p:sp>
      <p:sp>
        <p:nvSpPr>
          <p:cNvPr id="3079" name="Text Box 24"/>
          <p:cNvSpPr txBox="1">
            <a:spLocks noChangeArrowheads="1"/>
          </p:cNvSpPr>
          <p:nvPr/>
        </p:nvSpPr>
        <p:spPr bwMode="auto">
          <a:xfrm>
            <a:off x="7235825" y="754063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latin typeface="Arial" charset="0"/>
              </a:rPr>
              <a:t>Household</a:t>
            </a:r>
          </a:p>
        </p:txBody>
      </p:sp>
      <p:sp>
        <p:nvSpPr>
          <p:cNvPr id="3080" name="Text Box 25"/>
          <p:cNvSpPr txBox="1">
            <a:spLocks noChangeArrowheads="1"/>
          </p:cNvSpPr>
          <p:nvPr/>
        </p:nvSpPr>
        <p:spPr bwMode="auto">
          <a:xfrm>
            <a:off x="1403350" y="1330325"/>
            <a:ext cx="1584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latin typeface="Arial" charset="0"/>
              </a:rPr>
              <a:t>Businesses subject to reporting</a:t>
            </a:r>
          </a:p>
        </p:txBody>
      </p:sp>
      <p:sp>
        <p:nvSpPr>
          <p:cNvPr id="3081" name="Text Box 26"/>
          <p:cNvSpPr txBox="1">
            <a:spLocks noChangeArrowheads="1"/>
          </p:cNvSpPr>
          <p:nvPr/>
        </p:nvSpPr>
        <p:spPr bwMode="auto">
          <a:xfrm>
            <a:off x="1258888" y="2338388"/>
            <a:ext cx="1800225" cy="1196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latin typeface="Arial" charset="0"/>
              </a:rPr>
              <a:t>Number of payrolls 21 or more,</a:t>
            </a:r>
            <a:br>
              <a:rPr lang="en-US" altLang="ja-JP" b="1">
                <a:latin typeface="Arial" charset="0"/>
              </a:rPr>
            </a:br>
            <a:r>
              <a:rPr lang="en-US" altLang="ja-JP" b="1">
                <a:latin typeface="Arial" charset="0"/>
              </a:rPr>
              <a:t>Manufacturing 1t or more of a specified substance annually, (5t for the first 2-year)</a:t>
            </a:r>
          </a:p>
        </p:txBody>
      </p:sp>
      <p:sp>
        <p:nvSpPr>
          <p:cNvPr id="3082" name="Text Box 28"/>
          <p:cNvSpPr txBox="1">
            <a:spLocks noChangeArrowheads="1"/>
          </p:cNvSpPr>
          <p:nvPr/>
        </p:nvSpPr>
        <p:spPr bwMode="auto">
          <a:xfrm>
            <a:off x="3429000" y="1193800"/>
            <a:ext cx="1441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latin typeface="Arial" charset="0"/>
              </a:rPr>
              <a:t>Businesses not subject to report</a:t>
            </a:r>
          </a:p>
        </p:txBody>
      </p:sp>
      <p:sp>
        <p:nvSpPr>
          <p:cNvPr id="3083" name="Text Box 29"/>
          <p:cNvSpPr txBox="1">
            <a:spLocks noChangeArrowheads="1"/>
          </p:cNvSpPr>
          <p:nvPr/>
        </p:nvSpPr>
        <p:spPr bwMode="auto">
          <a:xfrm>
            <a:off x="3490913" y="1979613"/>
            <a:ext cx="1081087" cy="8302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latin typeface="Arial" charset="0"/>
              </a:rPr>
              <a:t>Number of payrolls not over 20, less than 1t </a:t>
            </a:r>
          </a:p>
        </p:txBody>
      </p:sp>
      <p:sp>
        <p:nvSpPr>
          <p:cNvPr id="3084" name="AutoShape 30"/>
          <p:cNvSpPr>
            <a:spLocks noChangeArrowheads="1"/>
          </p:cNvSpPr>
          <p:nvPr/>
        </p:nvSpPr>
        <p:spPr bwMode="auto">
          <a:xfrm>
            <a:off x="3491880" y="2882900"/>
            <a:ext cx="1152525" cy="7921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ja-JP" sz="1200" dirty="0">
                <a:latin typeface="Arial" charset="0"/>
              </a:rPr>
              <a:t>Substances contained</a:t>
            </a:r>
            <a:br>
              <a:rPr lang="en-US" altLang="ja-JP" sz="1200" dirty="0">
                <a:latin typeface="Arial" charset="0"/>
              </a:rPr>
            </a:br>
            <a:r>
              <a:rPr lang="en-US" altLang="ja-JP" sz="1200" dirty="0">
                <a:latin typeface="Arial" charset="0"/>
              </a:rPr>
              <a:t> very low</a:t>
            </a:r>
          </a:p>
          <a:p>
            <a:r>
              <a:rPr lang="en-US" altLang="ja-JP" sz="1200" dirty="0">
                <a:latin typeface="Arial" charset="0"/>
              </a:rPr>
              <a:t> in products</a:t>
            </a:r>
          </a:p>
        </p:txBody>
      </p:sp>
      <p:sp>
        <p:nvSpPr>
          <p:cNvPr id="3085" name="AutoShape 31"/>
          <p:cNvSpPr>
            <a:spLocks noChangeArrowheads="1"/>
          </p:cNvSpPr>
          <p:nvPr/>
        </p:nvSpPr>
        <p:spPr bwMode="auto">
          <a:xfrm>
            <a:off x="5435600" y="1690688"/>
            <a:ext cx="2954338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b="1">
                <a:latin typeface="Arial" charset="0"/>
              </a:rPr>
              <a:t>Adhesive bonds</a:t>
            </a:r>
          </a:p>
        </p:txBody>
      </p:sp>
      <p:sp>
        <p:nvSpPr>
          <p:cNvPr id="3086" name="AutoShape 32"/>
          <p:cNvSpPr>
            <a:spLocks noChangeArrowheads="1"/>
          </p:cNvSpPr>
          <p:nvPr/>
        </p:nvSpPr>
        <p:spPr bwMode="auto">
          <a:xfrm>
            <a:off x="5435600" y="2122488"/>
            <a:ext cx="2954338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b="1">
                <a:latin typeface="Arial" charset="0"/>
              </a:rPr>
              <a:t>Paints</a:t>
            </a:r>
          </a:p>
        </p:txBody>
      </p:sp>
      <p:sp>
        <p:nvSpPr>
          <p:cNvPr id="3087" name="AutoShape 33"/>
          <p:cNvSpPr>
            <a:spLocks noChangeArrowheads="1"/>
          </p:cNvSpPr>
          <p:nvPr/>
        </p:nvSpPr>
        <p:spPr bwMode="auto">
          <a:xfrm>
            <a:off x="5435600" y="2554288"/>
            <a:ext cx="2954338" cy="431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b="1">
                <a:latin typeface="Arial" charset="0"/>
              </a:rPr>
              <a:t>Detergent</a:t>
            </a:r>
          </a:p>
        </p:txBody>
      </p:sp>
      <p:sp>
        <p:nvSpPr>
          <p:cNvPr id="3088" name="AutoShape 34"/>
          <p:cNvSpPr>
            <a:spLocks noChangeArrowheads="1"/>
          </p:cNvSpPr>
          <p:nvPr/>
        </p:nvSpPr>
        <p:spPr bwMode="auto">
          <a:xfrm>
            <a:off x="3059113" y="4770438"/>
            <a:ext cx="3241675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sz="1400" b="1" dirty="0" err="1">
                <a:latin typeface="Arial" charset="0"/>
              </a:rPr>
              <a:t>Trihalomethane</a:t>
            </a:r>
            <a:r>
              <a:rPr lang="en-US" altLang="ja-JP" sz="1400" b="1" dirty="0">
                <a:latin typeface="Arial" charset="0"/>
              </a:rPr>
              <a:t> in drinking water</a:t>
            </a:r>
          </a:p>
        </p:txBody>
      </p:sp>
      <p:sp>
        <p:nvSpPr>
          <p:cNvPr id="3089" name="AutoShape 35"/>
          <p:cNvSpPr>
            <a:spLocks noChangeArrowheads="1"/>
          </p:cNvSpPr>
          <p:nvPr/>
        </p:nvSpPr>
        <p:spPr bwMode="auto">
          <a:xfrm>
            <a:off x="3059113" y="5159375"/>
            <a:ext cx="3241675" cy="3857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sz="1200" b="1" dirty="0">
                <a:latin typeface="Arial" charset="0"/>
              </a:rPr>
              <a:t>Ozone-layer depleting Chemicals/Dioxins</a:t>
            </a:r>
          </a:p>
        </p:txBody>
      </p:sp>
      <p:sp>
        <p:nvSpPr>
          <p:cNvPr id="3090" name="AutoShape 36"/>
          <p:cNvSpPr>
            <a:spLocks noChangeArrowheads="1"/>
          </p:cNvSpPr>
          <p:nvPr/>
        </p:nvSpPr>
        <p:spPr bwMode="auto">
          <a:xfrm>
            <a:off x="5435600" y="2986088"/>
            <a:ext cx="1368425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b="1">
                <a:latin typeface="Arial" charset="0"/>
              </a:rPr>
              <a:t>Drugs</a:t>
            </a:r>
          </a:p>
        </p:txBody>
      </p:sp>
      <p:sp>
        <p:nvSpPr>
          <p:cNvPr id="3091" name="AutoShape 37"/>
          <p:cNvSpPr>
            <a:spLocks noChangeArrowheads="1"/>
          </p:cNvSpPr>
          <p:nvPr/>
        </p:nvSpPr>
        <p:spPr bwMode="auto">
          <a:xfrm>
            <a:off x="5435600" y="3417888"/>
            <a:ext cx="1368425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sz="1200" b="1" dirty="0" err="1">
                <a:latin typeface="Arial" charset="0"/>
              </a:rPr>
              <a:t>Antifoulant</a:t>
            </a:r>
            <a:r>
              <a:rPr lang="en-US" altLang="ja-JP" sz="1200" b="1" dirty="0">
                <a:latin typeface="Arial" charset="0"/>
              </a:rPr>
              <a:t> agent</a:t>
            </a:r>
          </a:p>
        </p:txBody>
      </p:sp>
      <p:sp>
        <p:nvSpPr>
          <p:cNvPr id="3092" name="AutoShape 38"/>
          <p:cNvSpPr>
            <a:spLocks noChangeArrowheads="1"/>
          </p:cNvSpPr>
          <p:nvPr/>
        </p:nvSpPr>
        <p:spPr bwMode="auto">
          <a:xfrm>
            <a:off x="7019925" y="2986088"/>
            <a:ext cx="1368425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b="1">
                <a:latin typeface="Arial" charset="0"/>
              </a:rPr>
              <a:t>Cosmetic</a:t>
            </a:r>
          </a:p>
        </p:txBody>
      </p:sp>
      <p:sp>
        <p:nvSpPr>
          <p:cNvPr id="3093" name="AutoShape 39"/>
          <p:cNvSpPr>
            <a:spLocks noChangeArrowheads="1"/>
          </p:cNvSpPr>
          <p:nvPr/>
        </p:nvSpPr>
        <p:spPr bwMode="auto">
          <a:xfrm>
            <a:off x="7019925" y="3417888"/>
            <a:ext cx="1368425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sz="1400" b="1" dirty="0">
                <a:latin typeface="Arial" charset="0"/>
              </a:rPr>
              <a:t>Insecticide,</a:t>
            </a:r>
          </a:p>
          <a:p>
            <a:r>
              <a:rPr lang="en-US" altLang="ja-JP" sz="1400" b="1" dirty="0">
                <a:latin typeface="Arial" charset="0"/>
              </a:rPr>
              <a:t>Deodorant</a:t>
            </a:r>
          </a:p>
        </p:txBody>
      </p:sp>
      <p:sp>
        <p:nvSpPr>
          <p:cNvPr id="3094" name="Text Box 40"/>
          <p:cNvSpPr txBox="1">
            <a:spLocks noChangeArrowheads="1"/>
          </p:cNvSpPr>
          <p:nvPr/>
        </p:nvSpPr>
        <p:spPr bwMode="auto">
          <a:xfrm>
            <a:off x="3706813" y="5514975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>
                <a:latin typeface="Arial" charset="0"/>
              </a:rPr>
              <a:t>Movable Bodies</a:t>
            </a:r>
          </a:p>
        </p:txBody>
      </p:sp>
      <p:sp>
        <p:nvSpPr>
          <p:cNvPr id="3095" name="Text Box 41"/>
          <p:cNvSpPr txBox="1">
            <a:spLocks noChangeArrowheads="1"/>
          </p:cNvSpPr>
          <p:nvPr/>
        </p:nvSpPr>
        <p:spPr bwMode="auto">
          <a:xfrm>
            <a:off x="1258888" y="5759450"/>
            <a:ext cx="66246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latin typeface="Arial" charset="0"/>
              </a:rPr>
              <a:t>Automobiles, bikes, special automobiles (for industry, construction, agriculture) Boats and ships (including freighter, passenger ships, and fishing ships), Railroad vehicles, Aircraft. </a:t>
            </a:r>
          </a:p>
        </p:txBody>
      </p:sp>
      <p:sp>
        <p:nvSpPr>
          <p:cNvPr id="3096" name="Rectangle 43"/>
          <p:cNvSpPr>
            <a:spLocks noChangeArrowheads="1"/>
          </p:cNvSpPr>
          <p:nvPr/>
        </p:nvSpPr>
        <p:spPr bwMode="auto">
          <a:xfrm>
            <a:off x="1042988" y="1114425"/>
            <a:ext cx="7632700" cy="5230813"/>
          </a:xfrm>
          <a:prstGeom prst="rect">
            <a:avLst/>
          </a:prstGeom>
          <a:noFill/>
          <a:ln w="9525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7" name="Line 44"/>
          <p:cNvSpPr>
            <a:spLocks noChangeShapeType="1"/>
          </p:cNvSpPr>
          <p:nvPr/>
        </p:nvSpPr>
        <p:spPr bwMode="auto">
          <a:xfrm flipH="1">
            <a:off x="4932363" y="1114425"/>
            <a:ext cx="0" cy="415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8" name="Line 45"/>
          <p:cNvSpPr>
            <a:spLocks noChangeShapeType="1"/>
          </p:cNvSpPr>
          <p:nvPr/>
        </p:nvSpPr>
        <p:spPr bwMode="auto">
          <a:xfrm>
            <a:off x="6948488" y="1114425"/>
            <a:ext cx="0" cy="415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9" name="Line 46"/>
          <p:cNvSpPr>
            <a:spLocks noChangeShapeType="1"/>
          </p:cNvSpPr>
          <p:nvPr/>
        </p:nvSpPr>
        <p:spPr bwMode="auto">
          <a:xfrm>
            <a:off x="1042988" y="5260975"/>
            <a:ext cx="7632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0" name="Arc 48"/>
          <p:cNvSpPr>
            <a:spLocks/>
          </p:cNvSpPr>
          <p:nvPr/>
        </p:nvSpPr>
        <p:spPr bwMode="auto">
          <a:xfrm rot="10800000" flipH="1" flipV="1">
            <a:off x="4067175" y="898525"/>
            <a:ext cx="865188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1" name="Arc 49"/>
          <p:cNvSpPr>
            <a:spLocks/>
          </p:cNvSpPr>
          <p:nvPr/>
        </p:nvSpPr>
        <p:spPr bwMode="auto">
          <a:xfrm rot="10800000" flipH="1" flipV="1">
            <a:off x="6659563" y="898525"/>
            <a:ext cx="290512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2" name="Arc 50"/>
          <p:cNvSpPr>
            <a:spLocks/>
          </p:cNvSpPr>
          <p:nvPr/>
        </p:nvSpPr>
        <p:spPr bwMode="auto">
          <a:xfrm rot="10800000" flipH="1" flipV="1">
            <a:off x="8316913" y="969963"/>
            <a:ext cx="360362" cy="1444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3" name="Arc 51"/>
          <p:cNvSpPr>
            <a:spLocks/>
          </p:cNvSpPr>
          <p:nvPr/>
        </p:nvSpPr>
        <p:spPr bwMode="auto">
          <a:xfrm rot="6257" flipH="1">
            <a:off x="1042988" y="879475"/>
            <a:ext cx="873125" cy="287338"/>
          </a:xfrm>
          <a:custGeom>
            <a:avLst/>
            <a:gdLst>
              <a:gd name="T0" fmla="*/ 0 w 21791"/>
              <a:gd name="T1" fmla="*/ 2147483647 h 21600"/>
              <a:gd name="T2" fmla="*/ 2147483647 w 21791"/>
              <a:gd name="T3" fmla="*/ 2147483647 h 21600"/>
              <a:gd name="T4" fmla="*/ 2147483647 w 21791"/>
              <a:gd name="T5" fmla="*/ 2147483647 h 21600"/>
              <a:gd name="T6" fmla="*/ 0 60000 65536"/>
              <a:gd name="T7" fmla="*/ 0 60000 65536"/>
              <a:gd name="T8" fmla="*/ 0 60000 65536"/>
              <a:gd name="T9" fmla="*/ 0 w 21791"/>
              <a:gd name="T10" fmla="*/ 0 h 21600"/>
              <a:gd name="T11" fmla="*/ 21791 w 217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91" h="21600" fill="none" extrusionOk="0">
                <a:moveTo>
                  <a:pt x="-1" y="0"/>
                </a:moveTo>
                <a:cubicBezTo>
                  <a:pt x="63" y="0"/>
                  <a:pt x="127" y="-1"/>
                  <a:pt x="191" y="0"/>
                </a:cubicBezTo>
                <a:cubicBezTo>
                  <a:pt x="12120" y="0"/>
                  <a:pt x="21791" y="9670"/>
                  <a:pt x="21791" y="21600"/>
                </a:cubicBezTo>
              </a:path>
              <a:path w="21791" h="21600" stroke="0" extrusionOk="0">
                <a:moveTo>
                  <a:pt x="-1" y="0"/>
                </a:moveTo>
                <a:cubicBezTo>
                  <a:pt x="63" y="0"/>
                  <a:pt x="127" y="-1"/>
                  <a:pt x="191" y="0"/>
                </a:cubicBezTo>
                <a:cubicBezTo>
                  <a:pt x="12120" y="0"/>
                  <a:pt x="21791" y="9670"/>
                  <a:pt x="21791" y="21600"/>
                </a:cubicBezTo>
                <a:lnTo>
                  <a:pt x="191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4" name="Arc 52"/>
          <p:cNvSpPr>
            <a:spLocks/>
          </p:cNvSpPr>
          <p:nvPr/>
        </p:nvSpPr>
        <p:spPr bwMode="auto">
          <a:xfrm rot="6257" flipH="1">
            <a:off x="4929188" y="909638"/>
            <a:ext cx="358775" cy="203200"/>
          </a:xfrm>
          <a:custGeom>
            <a:avLst/>
            <a:gdLst>
              <a:gd name="T0" fmla="*/ 2147483647 w 21600"/>
              <a:gd name="T1" fmla="*/ 0 h 20171"/>
              <a:gd name="T2" fmla="*/ 2147483647 w 21600"/>
              <a:gd name="T3" fmla="*/ 2147483647 h 20171"/>
              <a:gd name="T4" fmla="*/ 0 w 21600"/>
              <a:gd name="T5" fmla="*/ 2147483647 h 20171"/>
              <a:gd name="T6" fmla="*/ 0 60000 65536"/>
              <a:gd name="T7" fmla="*/ 0 60000 65536"/>
              <a:gd name="T8" fmla="*/ 0 60000 65536"/>
              <a:gd name="T9" fmla="*/ 0 w 21600"/>
              <a:gd name="T10" fmla="*/ 0 h 20171"/>
              <a:gd name="T11" fmla="*/ 21600 w 21600"/>
              <a:gd name="T12" fmla="*/ 20171 h 20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71" fill="none" extrusionOk="0">
                <a:moveTo>
                  <a:pt x="7725" y="0"/>
                </a:moveTo>
                <a:cubicBezTo>
                  <a:pt x="16082" y="3200"/>
                  <a:pt x="21600" y="11222"/>
                  <a:pt x="21600" y="20171"/>
                </a:cubicBezTo>
              </a:path>
              <a:path w="21600" h="20171" stroke="0" extrusionOk="0">
                <a:moveTo>
                  <a:pt x="7725" y="0"/>
                </a:moveTo>
                <a:cubicBezTo>
                  <a:pt x="16082" y="3200"/>
                  <a:pt x="21600" y="11222"/>
                  <a:pt x="21600" y="20171"/>
                </a:cubicBezTo>
                <a:lnTo>
                  <a:pt x="0" y="20171"/>
                </a:lnTo>
                <a:lnTo>
                  <a:pt x="772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5" name="Arc 53"/>
          <p:cNvSpPr>
            <a:spLocks/>
          </p:cNvSpPr>
          <p:nvPr/>
        </p:nvSpPr>
        <p:spPr bwMode="auto">
          <a:xfrm rot="6257" flipH="1">
            <a:off x="6942138" y="966788"/>
            <a:ext cx="292100" cy="146050"/>
          </a:xfrm>
          <a:custGeom>
            <a:avLst/>
            <a:gdLst>
              <a:gd name="T0" fmla="*/ 0 w 22030"/>
              <a:gd name="T1" fmla="*/ 2147483647 h 21600"/>
              <a:gd name="T2" fmla="*/ 2147483647 w 22030"/>
              <a:gd name="T3" fmla="*/ 2147483647 h 21600"/>
              <a:gd name="T4" fmla="*/ 2147483647 w 22030"/>
              <a:gd name="T5" fmla="*/ 2147483647 h 21600"/>
              <a:gd name="T6" fmla="*/ 0 60000 65536"/>
              <a:gd name="T7" fmla="*/ 0 60000 65536"/>
              <a:gd name="T8" fmla="*/ 0 60000 65536"/>
              <a:gd name="T9" fmla="*/ 0 w 22030"/>
              <a:gd name="T10" fmla="*/ 0 h 21600"/>
              <a:gd name="T11" fmla="*/ 22030 w 220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30" h="21600" fill="none" extrusionOk="0">
                <a:moveTo>
                  <a:pt x="0" y="4"/>
                </a:moveTo>
                <a:cubicBezTo>
                  <a:pt x="143" y="1"/>
                  <a:pt x="286" y="-1"/>
                  <a:pt x="430" y="0"/>
                </a:cubicBezTo>
                <a:cubicBezTo>
                  <a:pt x="12359" y="0"/>
                  <a:pt x="22030" y="9670"/>
                  <a:pt x="22030" y="21600"/>
                </a:cubicBezTo>
              </a:path>
              <a:path w="22030" h="21600" stroke="0" extrusionOk="0">
                <a:moveTo>
                  <a:pt x="0" y="4"/>
                </a:moveTo>
                <a:cubicBezTo>
                  <a:pt x="143" y="1"/>
                  <a:pt x="286" y="-1"/>
                  <a:pt x="430" y="0"/>
                </a:cubicBezTo>
                <a:cubicBezTo>
                  <a:pt x="12359" y="0"/>
                  <a:pt x="22030" y="9670"/>
                  <a:pt x="22030" y="21600"/>
                </a:cubicBezTo>
                <a:lnTo>
                  <a:pt x="430" y="21600"/>
                </a:lnTo>
                <a:lnTo>
                  <a:pt x="0" y="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6" name="AutoShape 30"/>
          <p:cNvSpPr>
            <a:spLocks noChangeArrowheads="1"/>
          </p:cNvSpPr>
          <p:nvPr/>
        </p:nvSpPr>
        <p:spPr bwMode="auto">
          <a:xfrm>
            <a:off x="2214563" y="3768725"/>
            <a:ext cx="2643187" cy="3571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ja-JP" sz="1600">
                <a:latin typeface="Arial" charset="0"/>
              </a:rPr>
              <a:t>Sewage treatment plant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6453336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Chart made by Ministry of Environment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3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Characteristics of PRTR 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762176" cy="49377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Objective of “PRTR law”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To promote voluntary reduction of chemical substances by business operators.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No word referring to “right to know”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No word referring to  “ aim to reduce the release”</a:t>
            </a:r>
          </a:p>
          <a:p>
            <a:r>
              <a:rPr kumimoji="1" lang="en-US" altLang="ja-JP" dirty="0" smtClean="0"/>
              <a:t>Wide range of reporting substances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Estimate by the national government for smaller business and non-reported sources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Statistics, questionnaires, development of models</a:t>
            </a:r>
          </a:p>
          <a:p>
            <a:r>
              <a:rPr kumimoji="1" lang="en-US" altLang="ja-JP" dirty="0" smtClean="0"/>
              <a:t> Reporting via local governments to the national government</a:t>
            </a:r>
          </a:p>
          <a:p>
            <a:r>
              <a:rPr kumimoji="1" lang="en-US" altLang="ja-JP" dirty="0" smtClean="0"/>
              <a:t> No claim for “business secret” by now.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14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PRTR reported data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51907" cy="51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35696" y="5530006"/>
            <a:ext cx="6192688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2003	2004      2005    2006       2007	       2008    2009       2010</a:t>
            </a:r>
            <a:endParaRPr lang="en-US" altLang="ja-JP" dirty="0"/>
          </a:p>
          <a:p>
            <a:r>
              <a:rPr kumimoji="1" lang="en-US" altLang="ja-JP" dirty="0" smtClean="0"/>
              <a:t>                                                                                                ( Fisca</a:t>
            </a:r>
            <a:r>
              <a:rPr lang="en-US" altLang="ja-JP" dirty="0" smtClean="0"/>
              <a:t>l Year)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03020" y="1412776"/>
            <a:ext cx="1455163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Excluded substance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05269" y="1711841"/>
            <a:ext cx="1455163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New substance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05269" y="1988840"/>
            <a:ext cx="1455163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Continuing</a:t>
            </a:r>
            <a:r>
              <a:rPr kumimoji="1" lang="en-US" altLang="ja-JP" sz="1200" dirty="0" smtClean="0"/>
              <a:t> substance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9" y="2300679"/>
            <a:ext cx="936103" cy="212365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kumimoji="1" lang="en-US" altLang="ja-JP" sz="1200" dirty="0" smtClean="0"/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lang="en-US" altLang="ja-JP" sz="1200" dirty="0" smtClean="0"/>
              <a:t>Transferred and Released</a:t>
            </a:r>
          </a:p>
          <a:p>
            <a:r>
              <a:rPr lang="en-US" altLang="ja-JP" sz="1200" dirty="0"/>
              <a:t>Amount (t0n)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 </a:t>
            </a:r>
          </a:p>
          <a:p>
            <a:endParaRPr kumimoji="1"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10222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Annual Estimated Releases Outside </a:t>
            </a:r>
            <a:r>
              <a:rPr lang="en-US" altLang="ja-JP" dirty="0" smtClean="0"/>
              <a:t>Reporting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559634" cy="52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99992" y="21328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Unit: Thousand tons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3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 10 substances by release quantities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50024" cy="48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275</TotalTime>
  <Words>749</Words>
  <Application>Microsoft Office PowerPoint</Application>
  <PresentationFormat>On-screen Show (4:3)</PresentationFormat>
  <Paragraphs>187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Soho</vt:lpstr>
      <vt:lpstr>PRTR in Japan </vt:lpstr>
      <vt:lpstr>History (PRTR in Japan) </vt:lpstr>
      <vt:lpstr>Scope of Reporting</vt:lpstr>
      <vt:lpstr>Overview on PRTR in Japan</vt:lpstr>
      <vt:lpstr>PowerPoint Presentation</vt:lpstr>
      <vt:lpstr>Characteristics of PRTR in Japan</vt:lpstr>
      <vt:lpstr>PRTR reported data</vt:lpstr>
      <vt:lpstr>Annual Estimated Releases Outside Reporting</vt:lpstr>
      <vt:lpstr>Top 10 substances by release quantities</vt:lpstr>
      <vt:lpstr>NGOs to promote PRTR data use</vt:lpstr>
      <vt:lpstr>2008 PRTR law revision</vt:lpstr>
      <vt:lpstr>Great East Japan Earthquake and PRTR</vt:lpstr>
      <vt:lpstr>Issues for improvement</vt:lpstr>
      <vt:lpstr>PRTR Substances = Substances on Label?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PRTR in Japan</dc:title>
  <dc:creator>Masami</dc:creator>
  <cp:lastModifiedBy>Elizabeth Moses</cp:lastModifiedBy>
  <cp:revision>32</cp:revision>
  <dcterms:created xsi:type="dcterms:W3CDTF">2013-04-21T05:58:43Z</dcterms:created>
  <dcterms:modified xsi:type="dcterms:W3CDTF">2013-04-23T14:00:15Z</dcterms:modified>
</cp:coreProperties>
</file>